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3D9430-4858-4663-88CD-FA455F144B7A}">
  <a:tblStyle styleId="{593D9430-4858-4663-88CD-FA455F144B7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b2f2a31c6_0_84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2b2f2a31c6_0_84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32b2f2a31c6_0_84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2b2f2a31c6_0_392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32b2f2a31c6_0_392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Sean Longstaff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Started John Spence:			2009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John Spence : 			2014 with 8  A* - C GCSE’s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Occupation:				Footballer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Club:				North Shields Juniors Under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Newcastle United Development Squad: 		Aged 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Signed for Newcastle as a Schoolboy:		Aged 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Signed 2 year scholarship in:		2014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Reserve team debut as a 17 year old:		2015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scholarship			2016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Newcastle United Scholar of the Year:		2015 &amp; 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baseline="30000" lang="en"/>
              <a:t>st</a:t>
            </a:r>
            <a:r>
              <a:rPr lang="en"/>
              <a:t> professional contract 			2016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playing in the Under 23’s where he has scored 10 goals in 13 appearances this season.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 could be going out on loan to gain first team experience or breaking through to the first team at Newcastle.</a:t>
            </a:r>
            <a:endParaRPr/>
          </a:p>
        </p:txBody>
      </p:sp>
      <p:sp>
        <p:nvSpPr>
          <p:cNvPr id="213" name="Google Shape;213;g32b2f2a31c6_0_392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b2f2a31c6_0_1016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32b2f2a31c6_0_1016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Sean Longstaff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Started John Spence:			2009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John Spence : 			2014 with 8  A* - C GCSE’s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Occupation:				Footballer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Club:				North Shields Juniors Under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Newcastle United Development Squad: 		Aged 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Signed for Newcastle as a Schoolboy:		Aged 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Signed 2 year scholarship in:		2014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Reserve team debut as a 17 year old:		2015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scholarship			2016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Newcastle United Scholar of the Year:		2015 &amp; 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baseline="30000" lang="en"/>
              <a:t>st</a:t>
            </a:r>
            <a:r>
              <a:rPr lang="en"/>
              <a:t> professional contract 			2016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playing in the Under 23’s where he has scored 10 goals in 13 appearances this season.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 could be going out on loan to gain first team experience or breaking through to the first team at Newcastle.</a:t>
            </a:r>
            <a:endParaRPr/>
          </a:p>
        </p:txBody>
      </p:sp>
      <p:sp>
        <p:nvSpPr>
          <p:cNvPr id="227" name="Google Shape;227;g32b2f2a31c6_0_1016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88248bc59_0_0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d88248bc59_0_0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Sean Longstaff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Started John Spence:			2009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John Spence : 			2014 with 8  A* - C GCSE’s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Occupation:				Footballer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Club:				North Shields Juniors Under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Newcastle United Development Squad: 		Aged 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Signed for Newcastle as a Schoolboy:		Aged 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Signed 2 year scholarship in:		2014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Reserve team debut as a 17 year old:		2015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Completed scholarship			2016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Newcastle United Scholar of the Year:		2015 &amp; 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baseline="30000" lang="en"/>
              <a:t>st</a:t>
            </a:r>
            <a:r>
              <a:rPr lang="en"/>
              <a:t> professional contract 			2016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playing in the Under 23’s where he has scored 10 goals in 13 appearances this season.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 could be going out on loan to gain first team experience or breaking through to the first team at Newcastle.</a:t>
            </a:r>
            <a:endParaRPr/>
          </a:p>
        </p:txBody>
      </p:sp>
      <p:sp>
        <p:nvSpPr>
          <p:cNvPr id="240" name="Google Shape;240;g2d88248bc59_0_0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b2f2a31c6_0_383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2b2f2a31c6_0_383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32b2f2a31c6_0_383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c2e76e7021_0_15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3c2e76e7021_0_15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3c2e76e7021_0_15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b2f2a31c6_0_1112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2b2f2a31c6_0_1112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32b2f2a31c6_0_1112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2e76e6e2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c2e76e6e2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c2e76e7021_0_3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3c2e76e7021_0_3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3c2e76e7021_0_3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b2f2a31c6_0_253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2b2f2a31c6_0_253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2b2f2a31c6_0_253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b2f2a31c6_0_337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2b2f2a31c6_0_337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32b2f2a31c6_0_337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2b2f2a31c6_0_348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2b2f2a31c6_0_348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32b2f2a31c6_0_348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b2f2a31c6_0_365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2b2f2a31c6_0_365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2b2f2a31c6_0_365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b2f2a31c6_0_374:notes"/>
          <p:cNvSpPr/>
          <p:nvPr>
            <p:ph idx="2" type="sldImg"/>
          </p:nvPr>
        </p:nvSpPr>
        <p:spPr>
          <a:xfrm>
            <a:off x="89266" y="684851"/>
            <a:ext cx="66795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2b2f2a31c6_0_374:notes"/>
          <p:cNvSpPr txBox="1"/>
          <p:nvPr>
            <p:ph idx="1" type="body"/>
          </p:nvPr>
        </p:nvSpPr>
        <p:spPr>
          <a:xfrm>
            <a:off x="685803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900" lIns="91825" spcFirstLastPara="1" rIns="91825" wrap="square" tIns="45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32b2f2a31c6_0_374:notes"/>
          <p:cNvSpPr txBox="1"/>
          <p:nvPr>
            <p:ph idx="12" type="sldNum"/>
          </p:nvPr>
        </p:nvSpPr>
        <p:spPr>
          <a:xfrm>
            <a:off x="3884623" y="8685217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900" lIns="91825" spcFirstLastPara="1" rIns="91825" wrap="square" tIns="45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11.jpg"/><Relationship Id="rId6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200" y="1809081"/>
            <a:ext cx="3723150" cy="247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4298275" y="1809075"/>
            <a:ext cx="4586100" cy="1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" sz="3500">
                <a:latin typeface="Calibri"/>
                <a:ea typeface="Calibri"/>
                <a:cs typeface="Calibri"/>
                <a:sym typeface="Calibri"/>
              </a:rPr>
              <a:t>How will school help me choose my options?</a:t>
            </a:r>
            <a:endParaRPr b="1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356125" y="3983550"/>
            <a:ext cx="78348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b="31824" l="0" r="0" t="0"/>
          <a:stretch/>
        </p:blipFill>
        <p:spPr>
          <a:xfrm>
            <a:off x="0" y="0"/>
            <a:ext cx="9144000" cy="12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400" y="0"/>
            <a:ext cx="2230294" cy="8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34"/>
          <p:cNvGrpSpPr/>
          <p:nvPr/>
        </p:nvGrpSpPr>
        <p:grpSpPr>
          <a:xfrm>
            <a:off x="-12739" y="4948875"/>
            <a:ext cx="9155832" cy="216317"/>
            <a:chOff x="106765511" y="114840150"/>
            <a:chExt cx="6874264" cy="288000"/>
          </a:xfrm>
        </p:grpSpPr>
        <p:sp>
          <p:nvSpPr>
            <p:cNvPr id="216" name="Google Shape;216;p34"/>
            <p:cNvSpPr txBox="1"/>
            <p:nvPr/>
          </p:nvSpPr>
          <p:spPr>
            <a:xfrm>
              <a:off x="106765511" y="114840150"/>
              <a:ext cx="2338200" cy="288000"/>
            </a:xfrm>
            <a:prstGeom prst="rect">
              <a:avLst/>
            </a:prstGeom>
            <a:solidFill>
              <a:srgbClr val="0073B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Fit For Life</a:t>
              </a:r>
              <a:endParaRPr/>
            </a:p>
          </p:txBody>
        </p:sp>
        <p:sp>
          <p:nvSpPr>
            <p:cNvPr id="217" name="Google Shape;217;p34"/>
            <p:cNvSpPr txBox="1"/>
            <p:nvPr/>
          </p:nvSpPr>
          <p:spPr>
            <a:xfrm>
              <a:off x="109103775" y="114840150"/>
              <a:ext cx="4536000" cy="288000"/>
            </a:xfrm>
            <a:prstGeom prst="rect">
              <a:avLst/>
            </a:prstGeom>
            <a:solidFill>
              <a:srgbClr val="00335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John Spence Community High School</a:t>
              </a:r>
              <a:endParaRPr/>
            </a:p>
          </p:txBody>
        </p:sp>
      </p:grpSp>
      <p:sp>
        <p:nvSpPr>
          <p:cNvPr id="218" name="Google Shape;218;p34"/>
          <p:cNvSpPr/>
          <p:nvPr/>
        </p:nvSpPr>
        <p:spPr>
          <a:xfrm>
            <a:off x="-11888" y="1490"/>
            <a:ext cx="9167400" cy="610800"/>
          </a:xfrm>
          <a:prstGeom prst="rect">
            <a:avLst/>
          </a:prstGeom>
          <a:solidFill>
            <a:srgbClr val="132D4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Labour Market Information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323528" y="789552"/>
            <a:ext cx="8568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four fastest growing employment sectors in the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East are: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8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and life sciences</a:t>
            </a:r>
            <a:endParaRPr sz="1100"/>
          </a:p>
          <a:p>
            <a:pPr indent="-438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</a:t>
            </a:r>
            <a:endParaRPr sz="1100"/>
          </a:p>
          <a:p>
            <a:pPr indent="-438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Engineering/Renewable Energy</a:t>
            </a:r>
            <a:endParaRPr sz="1100"/>
          </a:p>
          <a:p>
            <a:pPr indent="-438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and Gaming industry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healthcare" id="220" name="Google Shape;220;p34"/>
          <p:cNvPicPr preferRelativeResize="0"/>
          <p:nvPr/>
        </p:nvPicPr>
        <p:blipFill rotWithShape="1">
          <a:blip r:embed="rId3">
            <a:alphaModFix/>
          </a:blip>
          <a:srcRect b="0" l="16429" r="0" t="0"/>
          <a:stretch/>
        </p:blipFill>
        <p:spPr>
          <a:xfrm>
            <a:off x="6723075" y="3387900"/>
            <a:ext cx="2171377" cy="133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anufacturing" id="221" name="Google Shape;22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623" y="3426525"/>
            <a:ext cx="1940754" cy="129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ll centres" id="222" name="Google Shape;22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1574" y="3387898"/>
            <a:ext cx="1778818" cy="133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ind farm" id="223" name="Google Shape;223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38651" y="3407202"/>
            <a:ext cx="2004749" cy="1334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35"/>
          <p:cNvGrpSpPr/>
          <p:nvPr/>
        </p:nvGrpSpPr>
        <p:grpSpPr>
          <a:xfrm>
            <a:off x="-12739" y="4948875"/>
            <a:ext cx="9155832" cy="216317"/>
            <a:chOff x="106765511" y="114840150"/>
            <a:chExt cx="6874264" cy="288000"/>
          </a:xfrm>
        </p:grpSpPr>
        <p:sp>
          <p:nvSpPr>
            <p:cNvPr id="230" name="Google Shape;230;p35"/>
            <p:cNvSpPr txBox="1"/>
            <p:nvPr/>
          </p:nvSpPr>
          <p:spPr>
            <a:xfrm>
              <a:off x="106765511" y="114840150"/>
              <a:ext cx="2338200" cy="288000"/>
            </a:xfrm>
            <a:prstGeom prst="rect">
              <a:avLst/>
            </a:prstGeom>
            <a:solidFill>
              <a:srgbClr val="0073B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Fit For Life</a:t>
              </a:r>
              <a:endParaRPr/>
            </a:p>
          </p:txBody>
        </p:sp>
        <p:sp>
          <p:nvSpPr>
            <p:cNvPr id="231" name="Google Shape;231;p35"/>
            <p:cNvSpPr txBox="1"/>
            <p:nvPr/>
          </p:nvSpPr>
          <p:spPr>
            <a:xfrm>
              <a:off x="109103775" y="114840150"/>
              <a:ext cx="4536000" cy="288000"/>
            </a:xfrm>
            <a:prstGeom prst="rect">
              <a:avLst/>
            </a:prstGeom>
            <a:solidFill>
              <a:srgbClr val="00335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John Spence Community High School</a:t>
              </a:r>
              <a:endParaRPr/>
            </a:p>
          </p:txBody>
        </p:sp>
      </p:grpSp>
      <p:sp>
        <p:nvSpPr>
          <p:cNvPr id="232" name="Google Shape;232;p35"/>
          <p:cNvSpPr/>
          <p:nvPr/>
        </p:nvSpPr>
        <p:spPr>
          <a:xfrm>
            <a:off x="-11888" y="1490"/>
            <a:ext cx="9167400" cy="610800"/>
          </a:xfrm>
          <a:prstGeom prst="rect">
            <a:avLst/>
          </a:prstGeom>
          <a:solidFill>
            <a:srgbClr val="132D4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Labour Market Information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323528" y="789552"/>
            <a:ext cx="8568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industries will need employees when I leave school?</a:t>
            </a:r>
            <a:endParaRPr b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Carbon Economy – Nissan Leaf, Biomass, Energy – wind, wave, tidal 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and Social Care 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ICT and Digital 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and Manufacturing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Hospitality 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Tourism 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8337" y="2064291"/>
            <a:ext cx="30289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4074" y="3506593"/>
            <a:ext cx="2271712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1690" y="3470864"/>
            <a:ext cx="2135981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36"/>
          <p:cNvGrpSpPr/>
          <p:nvPr/>
        </p:nvGrpSpPr>
        <p:grpSpPr>
          <a:xfrm>
            <a:off x="-12739" y="4948875"/>
            <a:ext cx="9155832" cy="216317"/>
            <a:chOff x="106765511" y="114840150"/>
            <a:chExt cx="6874264" cy="288000"/>
          </a:xfrm>
        </p:grpSpPr>
        <p:sp>
          <p:nvSpPr>
            <p:cNvPr id="243" name="Google Shape;243;p36"/>
            <p:cNvSpPr txBox="1"/>
            <p:nvPr/>
          </p:nvSpPr>
          <p:spPr>
            <a:xfrm>
              <a:off x="106765511" y="114840150"/>
              <a:ext cx="2338200" cy="288000"/>
            </a:xfrm>
            <a:prstGeom prst="rect">
              <a:avLst/>
            </a:prstGeom>
            <a:solidFill>
              <a:srgbClr val="0073B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Fit For Life</a:t>
              </a:r>
              <a:endParaRPr/>
            </a:p>
          </p:txBody>
        </p:sp>
        <p:sp>
          <p:nvSpPr>
            <p:cNvPr id="244" name="Google Shape;244;p36"/>
            <p:cNvSpPr txBox="1"/>
            <p:nvPr/>
          </p:nvSpPr>
          <p:spPr>
            <a:xfrm>
              <a:off x="109103775" y="114840150"/>
              <a:ext cx="4536000" cy="288000"/>
            </a:xfrm>
            <a:prstGeom prst="rect">
              <a:avLst/>
            </a:prstGeom>
            <a:solidFill>
              <a:srgbClr val="00335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John Spence Community High School</a:t>
              </a:r>
              <a:endParaRPr/>
            </a:p>
          </p:txBody>
        </p:sp>
      </p:grpSp>
      <p:sp>
        <p:nvSpPr>
          <p:cNvPr id="245" name="Google Shape;245;p36"/>
          <p:cNvSpPr/>
          <p:nvPr/>
        </p:nvSpPr>
        <p:spPr>
          <a:xfrm>
            <a:off x="-11888" y="1490"/>
            <a:ext cx="9167400" cy="610800"/>
          </a:xfrm>
          <a:prstGeom prst="rect">
            <a:avLst/>
          </a:prstGeom>
          <a:solidFill>
            <a:srgbClr val="132D4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Labour Market Information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323525" y="789552"/>
            <a:ext cx="801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can I get more information and advice?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575" y="1459402"/>
            <a:ext cx="3276246" cy="163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00" y="1757825"/>
            <a:ext cx="3323225" cy="10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 rotWithShape="1">
          <a:blip r:embed="rId5">
            <a:alphaModFix/>
          </a:blip>
          <a:srcRect b="18966" l="0" r="0" t="18314"/>
          <a:stretch/>
        </p:blipFill>
        <p:spPr>
          <a:xfrm>
            <a:off x="2585475" y="3201663"/>
            <a:ext cx="3810226" cy="134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/>
        </p:nvSpPr>
        <p:spPr>
          <a:xfrm>
            <a:off x="5401875" y="1565438"/>
            <a:ext cx="3504000" cy="1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710850" y="1136900"/>
            <a:ext cx="78348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alibri"/>
                <a:ea typeface="Calibri"/>
                <a:cs typeface="Calibri"/>
                <a:sym typeface="Calibri"/>
              </a:rPr>
              <a:t>How are the option blocks made</a:t>
            </a:r>
            <a:r>
              <a:rPr b="1" lang="en" sz="38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7"/>
          <p:cNvPicPr preferRelativeResize="0"/>
          <p:nvPr/>
        </p:nvPicPr>
        <p:blipFill rotWithShape="1">
          <a:blip r:embed="rId3">
            <a:alphaModFix/>
          </a:blip>
          <a:srcRect b="31824" l="0" r="0" t="0"/>
          <a:stretch/>
        </p:blipFill>
        <p:spPr>
          <a:xfrm>
            <a:off x="0" y="0"/>
            <a:ext cx="9144000" cy="12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00" y="0"/>
            <a:ext cx="2230294" cy="8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 txBox="1"/>
          <p:nvPr/>
        </p:nvSpPr>
        <p:spPr>
          <a:xfrm>
            <a:off x="728050" y="2057625"/>
            <a:ext cx="7706400" cy="23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Char char="●"/>
            </a:pPr>
            <a:r>
              <a:rPr lang="en" sz="2800">
                <a:solidFill>
                  <a:srgbClr val="17375E"/>
                </a:solidFill>
              </a:rPr>
              <a:t>A google quiz will be sent out on google classroom</a:t>
            </a:r>
            <a:endParaRPr sz="2800">
              <a:solidFill>
                <a:srgbClr val="17375E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Char char="●"/>
            </a:pPr>
            <a:r>
              <a:rPr lang="en" sz="2800">
                <a:solidFill>
                  <a:srgbClr val="17375E"/>
                </a:solidFill>
              </a:rPr>
              <a:t>Fill it in and write which </a:t>
            </a:r>
            <a:r>
              <a:rPr lang="en" sz="2800">
                <a:solidFill>
                  <a:srgbClr val="17375E"/>
                </a:solidFill>
              </a:rPr>
              <a:t>combination of subjects</a:t>
            </a:r>
            <a:r>
              <a:rPr lang="en" sz="2800">
                <a:solidFill>
                  <a:srgbClr val="17375E"/>
                </a:solidFill>
              </a:rPr>
              <a:t> you can not do</a:t>
            </a:r>
            <a:endParaRPr sz="2800">
              <a:solidFill>
                <a:srgbClr val="17375E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Char char="●"/>
            </a:pPr>
            <a:r>
              <a:rPr lang="en" sz="2800">
                <a:solidFill>
                  <a:srgbClr val="17375E"/>
                </a:solidFill>
              </a:rPr>
              <a:t>This is repeated at least 3 times</a:t>
            </a:r>
            <a:endParaRPr sz="280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/>
        </p:nvSpPr>
        <p:spPr>
          <a:xfrm>
            <a:off x="5401875" y="1565438"/>
            <a:ext cx="3504000" cy="1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373350" y="1136900"/>
            <a:ext cx="85326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alibri"/>
                <a:ea typeface="Calibri"/>
                <a:cs typeface="Calibri"/>
                <a:sym typeface="Calibri"/>
              </a:rPr>
              <a:t>Option meeting and deadline for forms?</a:t>
            </a:r>
            <a:endParaRPr sz="2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 rotWithShape="1">
          <a:blip r:embed="rId3">
            <a:alphaModFix/>
          </a:blip>
          <a:srcRect b="31824" l="0" r="0" t="0"/>
          <a:stretch/>
        </p:blipFill>
        <p:spPr>
          <a:xfrm>
            <a:off x="0" y="0"/>
            <a:ext cx="9144000" cy="12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00" y="0"/>
            <a:ext cx="2230294" cy="8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 txBox="1"/>
          <p:nvPr/>
        </p:nvSpPr>
        <p:spPr>
          <a:xfrm>
            <a:off x="728050" y="2057625"/>
            <a:ext cx="7706400" cy="23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 and your parent/carer must attend a meeting with SLT on </a:t>
            </a:r>
            <a:r>
              <a:rPr b="1" lang="en" sz="2800" u="sng">
                <a:solidFill>
                  <a:schemeClr val="dk1"/>
                </a:solidFill>
              </a:rPr>
              <a:t>Monday 9th March</a:t>
            </a:r>
            <a:endParaRPr b="1" sz="2800" u="sng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 must hand form in on or before Friday </a:t>
            </a:r>
            <a:r>
              <a:rPr b="1" lang="en" sz="2800" u="sng">
                <a:solidFill>
                  <a:schemeClr val="dk1"/>
                </a:solidFill>
              </a:rPr>
              <a:t>13th March</a:t>
            </a:r>
            <a:r>
              <a:rPr lang="en" sz="2800">
                <a:solidFill>
                  <a:schemeClr val="dk1"/>
                </a:solidFill>
              </a:rPr>
              <a:t> to Mrs Clay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/>
        </p:nvSpPr>
        <p:spPr>
          <a:xfrm>
            <a:off x="4319625" y="1565450"/>
            <a:ext cx="4586100" cy="1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356125" y="3983550"/>
            <a:ext cx="78348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 b="31824" l="0" r="0" t="0"/>
          <a:stretch/>
        </p:blipFill>
        <p:spPr>
          <a:xfrm>
            <a:off x="0" y="0"/>
            <a:ext cx="9144000" cy="12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00" y="0"/>
            <a:ext cx="2230294" cy="823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Google Shape;144;p26"/>
          <p:cNvGraphicFramePr/>
          <p:nvPr/>
        </p:nvGraphicFramePr>
        <p:xfrm>
          <a:off x="184275" y="1367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{593D9430-4858-4663-88CD-FA455F144B7A}</a:tableStyleId>
              </a:tblPr>
              <a:tblGrid>
                <a:gridCol w="1202150"/>
                <a:gridCol w="1885325"/>
                <a:gridCol w="5687975"/>
              </a:tblGrid>
              <a:tr h="698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Half Term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/>
                </a:tc>
              </a:tr>
              <a:tr h="393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3</a:t>
                      </a:r>
                      <a:endParaRPr sz="1800" u="none" cap="none" strike="noStrike"/>
                    </a:p>
                  </a:txBody>
                  <a:tcPr marT="68575" marB="6857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16th</a:t>
                      </a:r>
                      <a:r>
                        <a:rPr lang="en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January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26th January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3rd </a:t>
                      </a:r>
                      <a:r>
                        <a:rPr lang="en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Option launch assembly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9 Exams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Y9 Options Evening </a:t>
                      </a:r>
                      <a:endParaRPr sz="1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 options passport in form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/>
                </a:tc>
              </a:tr>
              <a:tr h="393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68575" marB="6857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 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9th March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 13th March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SLT Review &amp; Options Day (</a:t>
                      </a:r>
                      <a:r>
                        <a:rPr lang="en" sz="17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 2</a:t>
                      </a: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endParaRPr sz="1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option forms due in</a:t>
                      </a:r>
                      <a:endParaRPr sz="170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8575" marB="68575" marR="91425" marL="91425"/>
                </a:tc>
              </a:tr>
              <a:tr h="589525">
                <a:tc vMerge="1"/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365175" y="1266450"/>
            <a:ext cx="8492100" cy="3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</a:t>
            </a:r>
            <a:r>
              <a:rPr b="1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January school will be preparing your child to be able to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their options by: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1.</a:t>
            </a:r>
            <a:r>
              <a:rPr lang="en" sz="18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Assemblies introduce the option programme</a:t>
            </a:r>
            <a:endParaRPr sz="180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2.</a:t>
            </a:r>
            <a:r>
              <a:rPr lang="en" sz="18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Options trial run to help the option blocks to be produced</a:t>
            </a:r>
            <a:endParaRPr sz="180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3.</a:t>
            </a:r>
            <a:r>
              <a:rPr lang="en" sz="18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Options booklet shared with students and parents</a:t>
            </a:r>
            <a:endParaRPr sz="180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4.</a:t>
            </a:r>
            <a:r>
              <a:rPr lang="en" sz="18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4 to 5 hours of FFL lessons looking at careers and entry requirements</a:t>
            </a:r>
            <a:endParaRPr sz="180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5.</a:t>
            </a:r>
            <a:r>
              <a:rPr lang="en" sz="18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Options videos for each GCSE subject</a:t>
            </a:r>
            <a:endParaRPr sz="180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6.</a:t>
            </a:r>
            <a:r>
              <a:rPr lang="en" sz="18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Completion of options passport</a:t>
            </a:r>
            <a:endParaRPr sz="180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b="1" lang="en" sz="1800" u="sng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9th March </a:t>
            </a:r>
            <a:r>
              <a:rPr b="1" lang="en" sz="18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students and parents will have an interview with a senior leader in school and receive subject reports with current working grades and attitude data</a:t>
            </a:r>
            <a:endParaRPr b="1" sz="180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 rotWithShape="1">
          <a:blip r:embed="rId3">
            <a:alphaModFix/>
          </a:blip>
          <a:srcRect b="31824" l="0" r="0" t="0"/>
          <a:stretch/>
        </p:blipFill>
        <p:spPr>
          <a:xfrm>
            <a:off x="0" y="0"/>
            <a:ext cx="9144000" cy="12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00" y="0"/>
            <a:ext cx="2230294" cy="8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5401875" y="1565438"/>
            <a:ext cx="3504000" cy="1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-143821" y="1565450"/>
            <a:ext cx="39276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Calibri"/>
                <a:ea typeface="Calibri"/>
                <a:cs typeface="Calibri"/>
                <a:sym typeface="Calibri"/>
              </a:rPr>
              <a:t>Grading </a:t>
            </a:r>
            <a:endParaRPr b="1" sz="3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Calibri"/>
                <a:ea typeface="Calibri"/>
                <a:cs typeface="Calibri"/>
                <a:sym typeface="Calibri"/>
              </a:rPr>
              <a:t>Structure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b="31824" l="0" r="0" t="0"/>
          <a:stretch/>
        </p:blipFill>
        <p:spPr>
          <a:xfrm>
            <a:off x="0" y="0"/>
            <a:ext cx="9144000" cy="12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00" y="0"/>
            <a:ext cx="2230294" cy="8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9250" y="196687"/>
            <a:ext cx="5534975" cy="47501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/>
        </p:nvSpPr>
        <p:spPr>
          <a:xfrm>
            <a:off x="5401875" y="1565438"/>
            <a:ext cx="3504000" cy="1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710850" y="1136900"/>
            <a:ext cx="78348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600">
                <a:latin typeface="Calibri"/>
                <a:ea typeface="Calibri"/>
                <a:cs typeface="Calibri"/>
                <a:sym typeface="Calibri"/>
              </a:rPr>
              <a:t>What subjects are compulsory?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Char char="●"/>
            </a:pP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 b="1"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Char char="●"/>
            </a:pP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English Literature</a:t>
            </a:r>
            <a:endParaRPr b="1"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Char char="●"/>
            </a:pP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endParaRPr b="1"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Char char="●"/>
            </a:pP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 b="1"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following are not examined:</a:t>
            </a: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Cultural studies			</a:t>
            </a:r>
            <a:endParaRPr b="1" sz="16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ICT         </a:t>
            </a:r>
            <a:endParaRPr b="1" sz="16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Citizenship (Fit for life) </a:t>
            </a:r>
            <a:endParaRPr sz="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							PE</a:t>
            </a:r>
            <a:endParaRPr b="1" sz="16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 b="31824" l="0" r="0" t="0"/>
          <a:stretch/>
        </p:blipFill>
        <p:spPr>
          <a:xfrm>
            <a:off x="0" y="0"/>
            <a:ext cx="9144000" cy="12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00" y="0"/>
            <a:ext cx="2230294" cy="8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/>
        </p:nvSpPr>
        <p:spPr>
          <a:xfrm>
            <a:off x="5401875" y="1565438"/>
            <a:ext cx="3504000" cy="1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710850" y="1136900"/>
            <a:ext cx="78348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alibri"/>
                <a:ea typeface="Calibri"/>
                <a:cs typeface="Calibri"/>
                <a:sym typeface="Calibri"/>
              </a:rPr>
              <a:t>How many options can I pick?</a:t>
            </a:r>
            <a:endParaRPr sz="2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3">
            <a:alphaModFix/>
          </a:blip>
          <a:srcRect b="31824" l="0" r="0" t="0"/>
          <a:stretch/>
        </p:blipFill>
        <p:spPr>
          <a:xfrm>
            <a:off x="0" y="0"/>
            <a:ext cx="9144000" cy="12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00" y="0"/>
            <a:ext cx="2230294" cy="8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728050" y="2057625"/>
            <a:ext cx="7706400" cy="23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b="1" lang="en" sz="2800">
                <a:solidFill>
                  <a:schemeClr val="accent1"/>
                </a:solidFill>
              </a:rPr>
              <a:t>3 Options</a:t>
            </a:r>
            <a:endParaRPr b="1" sz="2800">
              <a:solidFill>
                <a:schemeClr val="accen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b="1" lang="en" sz="2800">
                <a:solidFill>
                  <a:schemeClr val="accent1"/>
                </a:solidFill>
              </a:rPr>
              <a:t>1 must be History, Geography or Spanish (you can do all three)</a:t>
            </a:r>
            <a:endParaRPr b="1" sz="2800">
              <a:solidFill>
                <a:schemeClr val="accen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b="1" lang="en" sz="2800">
                <a:solidFill>
                  <a:schemeClr val="accent1"/>
                </a:solidFill>
              </a:rPr>
              <a:t>Only 1 technology</a:t>
            </a:r>
            <a:endParaRPr b="1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/>
        </p:nvSpPr>
        <p:spPr>
          <a:xfrm>
            <a:off x="5401875" y="1565438"/>
            <a:ext cx="3504000" cy="1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719725" y="806123"/>
            <a:ext cx="78348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700">
                <a:latin typeface="Calibri"/>
                <a:ea typeface="Calibri"/>
                <a:cs typeface="Calibri"/>
                <a:sym typeface="Calibri"/>
              </a:rPr>
              <a:t>What subjects can I choose from?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Art					</a:t>
            </a: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Business</a:t>
            </a: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Studies				Ethics			</a:t>
            </a:r>
            <a:endParaRPr b="1"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D&amp;T (Graphics or Textiles)</a:t>
            </a: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	Spanish		Drama</a:t>
            </a:r>
            <a:endParaRPr b="1"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Food &amp; nutrition</a:t>
            </a: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lang="en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Catering</a:t>
            </a: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		Health &amp; Social	</a:t>
            </a:r>
            <a:endParaRPr b="1"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		</a:t>
            </a:r>
            <a:r>
              <a:rPr b="1" lang="en" sz="26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Geography</a:t>
            </a: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	I-media		</a:t>
            </a:r>
            <a:r>
              <a:rPr b="1" lang="en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Engineering design</a:t>
            </a: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b="1"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Music technology  		</a:t>
            </a:r>
            <a:r>
              <a:rPr b="1" lang="en" sz="26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History		</a:t>
            </a:r>
            <a:r>
              <a:rPr b="1" lang="en" sz="26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Triple Science</a:t>
            </a:r>
            <a:endParaRPr b="1" sz="26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3">
            <a:alphaModFix/>
          </a:blip>
          <a:srcRect b="31824" l="0" r="0" t="0"/>
          <a:stretch/>
        </p:blipFill>
        <p:spPr>
          <a:xfrm>
            <a:off x="0" y="-176175"/>
            <a:ext cx="9144000" cy="117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00" y="0"/>
            <a:ext cx="2230294" cy="8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/>
        </p:nvSpPr>
        <p:spPr>
          <a:xfrm>
            <a:off x="5401875" y="1565438"/>
            <a:ext cx="3504000" cy="1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710850" y="1136900"/>
            <a:ext cx="78348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alibri"/>
                <a:ea typeface="Calibri"/>
                <a:cs typeface="Calibri"/>
                <a:sym typeface="Calibri"/>
              </a:rPr>
              <a:t>Good choices</a:t>
            </a:r>
            <a:endParaRPr sz="2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31824" l="0" r="0" t="0"/>
          <a:stretch/>
        </p:blipFill>
        <p:spPr>
          <a:xfrm>
            <a:off x="0" y="-23309"/>
            <a:ext cx="9144000" cy="12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00" y="0"/>
            <a:ext cx="2230294" cy="8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/>
        </p:nvSpPr>
        <p:spPr>
          <a:xfrm>
            <a:off x="510500" y="1964400"/>
            <a:ext cx="7706400" cy="23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things to consider when choosing an subject: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well are they doing (</a:t>
            </a:r>
            <a:r>
              <a:rPr b="1" lang="en" sz="19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current attainment data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b="1" lang="en" sz="19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Advice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staff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they </a:t>
            </a:r>
            <a:r>
              <a:rPr b="1" lang="en" sz="19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enjoy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lesson?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Career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are going to be studying the subject for the next 2 years so they must enjoy the lessons.  The more they enjoy the subject the harder they will work and the better grades they will achieve. 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/>
        </p:nvSpPr>
        <p:spPr>
          <a:xfrm>
            <a:off x="5401875" y="1565438"/>
            <a:ext cx="3504000" cy="1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654600" y="823275"/>
            <a:ext cx="78348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alibri"/>
                <a:ea typeface="Calibri"/>
                <a:cs typeface="Calibri"/>
                <a:sym typeface="Calibri"/>
              </a:rPr>
              <a:t>Poor choices</a:t>
            </a:r>
            <a:endParaRPr sz="2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 rotWithShape="1">
          <a:blip r:embed="rId3">
            <a:alphaModFix/>
          </a:blip>
          <a:srcRect b="31824" l="0" r="0" t="0"/>
          <a:stretch/>
        </p:blipFill>
        <p:spPr>
          <a:xfrm>
            <a:off x="-88675" y="-354425"/>
            <a:ext cx="9144000" cy="12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00" y="0"/>
            <a:ext cx="2230294" cy="8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/>
          <p:nvPr/>
        </p:nvSpPr>
        <p:spPr>
          <a:xfrm>
            <a:off x="384150" y="1540016"/>
            <a:ext cx="8452800" cy="23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reasons why not to choose a subject: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like the </a:t>
            </a:r>
            <a:r>
              <a:rPr b="1" lang="en" sz="24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teacher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get this year (it maybe different member of staff next year)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</a:t>
            </a:r>
            <a:r>
              <a:rPr b="1" lang="en" sz="24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friends</a:t>
            </a:r>
            <a:r>
              <a:rPr lang="en" sz="24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doing the subject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think it will be </a:t>
            </a:r>
            <a:r>
              <a:rPr b="1" lang="en" sz="24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easy</a:t>
            </a:r>
            <a:endParaRPr b="1" sz="240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know someone who has </a:t>
            </a:r>
            <a:r>
              <a:rPr b="1" lang="en" sz="2400">
                <a:solidFill>
                  <a:srgbClr val="132D4D"/>
                </a:solidFill>
                <a:latin typeface="Calibri"/>
                <a:ea typeface="Calibri"/>
                <a:cs typeface="Calibri"/>
                <a:sym typeface="Calibri"/>
              </a:rPr>
              <a:t>studied the course before</a:t>
            </a:r>
            <a:endParaRPr b="1" sz="2400">
              <a:solidFill>
                <a:srgbClr val="132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title sounds good but you </a:t>
            </a:r>
            <a:r>
              <a:rPr b="1" lang="en" sz="240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do not know anything about it</a:t>
            </a:r>
            <a:endParaRPr b="1" sz="240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