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54A2D-2722-4A6A-B0E9-2ADFAF065717}" type="datetimeFigureOut">
              <a:rPr lang="en-GB" smtClean="0"/>
              <a:pPr/>
              <a:t>15/06/2017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B48661-D077-4628-9D56-2578747CE02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54A2D-2722-4A6A-B0E9-2ADFAF065717}" type="datetimeFigureOut">
              <a:rPr lang="en-GB" smtClean="0"/>
              <a:pPr/>
              <a:t>15/06/2017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48661-D077-4628-9D56-2578747CE02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portweekBanner1.jpg"/>
          <p:cNvPicPr>
            <a:picLocks noChangeAspect="1"/>
          </p:cNvPicPr>
          <p:nvPr/>
        </p:nvPicPr>
        <p:blipFill>
          <a:blip r:embed="rId2" cstate="print">
            <a:lum bright="70000" contrast="-70000"/>
          </a:blip>
          <a:srcRect l="37376" t="2087" r="9474" b="1300"/>
          <a:stretch>
            <a:fillRect/>
          </a:stretch>
        </p:blipFill>
        <p:spPr>
          <a:xfrm>
            <a:off x="0" y="1556792"/>
            <a:ext cx="9075820" cy="4752528"/>
          </a:xfrm>
          <a:prstGeom prst="rect">
            <a:avLst/>
          </a:prstGeom>
        </p:spPr>
      </p:pic>
      <p:sp>
        <p:nvSpPr>
          <p:cNvPr id="2" name="Title 1"/>
          <p:cNvSpPr>
            <a:spLocks noGrp="1"/>
          </p:cNvSpPr>
          <p:nvPr>
            <p:ph type="title"/>
          </p:nvPr>
        </p:nvSpPr>
        <p:spPr>
          <a:xfrm>
            <a:off x="-26201" y="389347"/>
            <a:ext cx="9144000" cy="490066"/>
          </a:xfrm>
        </p:spPr>
        <p:txBody>
          <a:bodyPr>
            <a:noAutofit/>
          </a:bodyPr>
          <a:lstStyle/>
          <a:p>
            <a:r>
              <a:rPr lang="en-GB" sz="2800" b="1" dirty="0" smtClean="0"/>
              <a:t>JOHN SPENCE FEEDER SCHOOL RUN</a:t>
            </a:r>
            <a:r>
              <a:rPr lang="en-GB" sz="2800" dirty="0" smtClean="0"/>
              <a:t/>
            </a:r>
            <a:br>
              <a:rPr lang="en-GB" sz="2800" dirty="0" smtClean="0"/>
            </a:br>
            <a:r>
              <a:rPr lang="en-GB" sz="4000" dirty="0" smtClean="0"/>
              <a:t>Monday </a:t>
            </a:r>
            <a:r>
              <a:rPr lang="en-GB" sz="4000" dirty="0" smtClean="0"/>
              <a:t>26</a:t>
            </a:r>
            <a:r>
              <a:rPr lang="en-GB" sz="4000" baseline="30000" dirty="0" smtClean="0"/>
              <a:t>th</a:t>
            </a:r>
            <a:r>
              <a:rPr lang="en-GB" sz="4000" dirty="0" smtClean="0"/>
              <a:t> </a:t>
            </a:r>
            <a:r>
              <a:rPr lang="en-GB" sz="4000" dirty="0" smtClean="0"/>
              <a:t>June </a:t>
            </a:r>
            <a:r>
              <a:rPr lang="en-GB" sz="4000" dirty="0" smtClean="0"/>
              <a:t>2017</a:t>
            </a:r>
            <a:endParaRPr lang="en-GB" sz="3600" dirty="0"/>
          </a:p>
        </p:txBody>
      </p:sp>
      <p:pic>
        <p:nvPicPr>
          <p:cNvPr id="1026" name="Picture 2"/>
          <p:cNvPicPr>
            <a:picLocks noChangeAspect="1" noChangeArrowheads="1"/>
          </p:cNvPicPr>
          <p:nvPr/>
        </p:nvPicPr>
        <p:blipFill>
          <a:blip r:embed="rId3" cstate="print"/>
          <a:srcRect/>
          <a:stretch>
            <a:fillRect/>
          </a:stretch>
        </p:blipFill>
        <p:spPr bwMode="auto">
          <a:xfrm>
            <a:off x="-33615" y="6287763"/>
            <a:ext cx="9144000" cy="548680"/>
          </a:xfrm>
          <a:prstGeom prst="rect">
            <a:avLst/>
          </a:prstGeom>
          <a:noFill/>
          <a:ln w="9525">
            <a:noFill/>
            <a:miter lim="800000"/>
            <a:headEnd/>
            <a:tailEnd/>
          </a:ln>
        </p:spPr>
      </p:pic>
      <p:graphicFrame>
        <p:nvGraphicFramePr>
          <p:cNvPr id="8" name="Table 7"/>
          <p:cNvGraphicFramePr>
            <a:graphicFrameLocks noGrp="1"/>
          </p:cNvGraphicFramePr>
          <p:nvPr>
            <p:extLst>
              <p:ext uri="{D42A27DB-BD31-4B8C-83A1-F6EECF244321}">
                <p14:modId xmlns:p14="http://schemas.microsoft.com/office/powerpoint/2010/main" val="1926053296"/>
              </p:ext>
            </p:extLst>
          </p:nvPr>
        </p:nvGraphicFramePr>
        <p:xfrm>
          <a:off x="0" y="1484784"/>
          <a:ext cx="9144000" cy="731520"/>
        </p:xfrm>
        <a:graphic>
          <a:graphicData uri="http://schemas.openxmlformats.org/drawingml/2006/table">
            <a:tbl>
              <a:tblPr firstRow="1" bandRow="1">
                <a:tableStyleId>{2D5ABB26-0587-4C30-8999-92F81FD0307C}</a:tableStyleId>
              </a:tblPr>
              <a:tblGrid>
                <a:gridCol w="2473377"/>
                <a:gridCol w="2098623"/>
                <a:gridCol w="2286000"/>
                <a:gridCol w="2286000"/>
              </a:tblGrid>
              <a:tr h="288032">
                <a:tc gridSpan="2">
                  <a:txBody>
                    <a:bodyPr/>
                    <a:lstStyle/>
                    <a:p>
                      <a:pPr algn="ctr"/>
                      <a:r>
                        <a:rPr lang="en-GB" b="1" u="sng" dirty="0" smtClean="0"/>
                        <a:t>1</a:t>
                      </a:r>
                      <a:r>
                        <a:rPr lang="en-GB" b="1" u="sng" baseline="0" dirty="0" smtClean="0"/>
                        <a:t> LAP – 1 MILE</a:t>
                      </a:r>
                      <a:endParaRPr lang="en-GB" b="1" u="sng"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GB" dirty="0"/>
                    </a:p>
                  </a:txBody>
                  <a:tcPr/>
                </a:tc>
                <a:tc>
                  <a:txBody>
                    <a:bodyPr/>
                    <a:lstStyle/>
                    <a:p>
                      <a:pPr algn="ctr"/>
                      <a:r>
                        <a:rPr lang="en-GB" sz="1600" dirty="0" smtClean="0">
                          <a:latin typeface="Comic Sans MS" pitchFamily="66" charset="0"/>
                        </a:rPr>
                        <a:t>Yr</a:t>
                      </a:r>
                      <a:r>
                        <a:rPr lang="en-GB" sz="1600" baseline="0" dirty="0" smtClean="0">
                          <a:latin typeface="Comic Sans MS" pitchFamily="66" charset="0"/>
                        </a:rPr>
                        <a:t> 4 / Yr5 / Yr6</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GB" sz="1600" dirty="0" smtClean="0">
                          <a:latin typeface="Comic Sans MS" pitchFamily="66" charset="0"/>
                        </a:rPr>
                        <a:t>1.30 – 3.00</a:t>
                      </a:r>
                      <a:endParaRPr lang="en-GB" sz="1600" dirty="0">
                        <a:latin typeface="Comic Sans MS" pitchFamily="66" charset="0"/>
                      </a:endParaRP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34836">
                <a:tc>
                  <a:txBody>
                    <a:bodyPr/>
                    <a:lstStyle/>
                    <a:p>
                      <a:pPr algn="ctr"/>
                      <a:r>
                        <a:rPr lang="en-GB" sz="1600" dirty="0" err="1" smtClean="0">
                          <a:latin typeface="Comic Sans MS" pitchFamily="66" charset="0"/>
                        </a:rPr>
                        <a:t>Rec</a:t>
                      </a:r>
                      <a:r>
                        <a:rPr lang="en-GB" sz="1600" baseline="0" dirty="0" smtClean="0">
                          <a:latin typeface="Comic Sans MS" pitchFamily="66" charset="0"/>
                        </a:rPr>
                        <a:t> </a:t>
                      </a:r>
                      <a:r>
                        <a:rPr lang="en-GB" sz="1600" dirty="0" smtClean="0">
                          <a:latin typeface="Comic Sans MS" pitchFamily="66" charset="0"/>
                        </a:rPr>
                        <a:t>/ Yr1</a:t>
                      </a:r>
                      <a:r>
                        <a:rPr lang="en-GB" sz="1600" baseline="0" dirty="0" smtClean="0">
                          <a:latin typeface="Comic Sans MS" pitchFamily="66" charset="0"/>
                        </a:rPr>
                        <a:t> / Yr2 / Yr3</a:t>
                      </a:r>
                      <a:endParaRPr lang="en-GB" sz="1600" dirty="0">
                        <a:latin typeface="Comic Sans MS" pitchFamily="66" charset="0"/>
                      </a:endParaRP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dirty="0" smtClean="0">
                          <a:latin typeface="Comic Sans MS" pitchFamily="66" charset="0"/>
                        </a:rPr>
                        <a:t>10.00 – 11.30</a:t>
                      </a:r>
                      <a:endParaRPr lang="en-GB" sz="1600" dirty="0">
                        <a:latin typeface="Comic Sans MS" pitchFamily="66" charset="0"/>
                      </a:endParaRPr>
                    </a:p>
                  </a:txBody>
                  <a:tcP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b="1" u="sng" dirty="0" smtClean="0"/>
                        <a:t>3 LAPS – 3 MILES</a:t>
                      </a:r>
                      <a:endParaRPr lang="en-GB" b="1" u="sng"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tc>
              </a:tr>
            </a:tbl>
          </a:graphicData>
        </a:graphic>
      </p:graphicFrame>
      <p:sp>
        <p:nvSpPr>
          <p:cNvPr id="9" name="Rectangle 8"/>
          <p:cNvSpPr/>
          <p:nvPr/>
        </p:nvSpPr>
        <p:spPr>
          <a:xfrm>
            <a:off x="1763688" y="836712"/>
            <a:ext cx="5544616" cy="307777"/>
          </a:xfrm>
          <a:prstGeom prst="rect">
            <a:avLst/>
          </a:prstGeom>
        </p:spPr>
        <p:txBody>
          <a:bodyPr wrap="square">
            <a:spAutoFit/>
          </a:bodyPr>
          <a:lstStyle/>
          <a:p>
            <a:pPr algn="ctr"/>
            <a:r>
              <a:rPr lang="en-GB" sz="1400" dirty="0" smtClean="0"/>
              <a:t>.</a:t>
            </a:r>
            <a:endParaRPr lang="en-GB" sz="1400" dirty="0"/>
          </a:p>
        </p:txBody>
      </p:sp>
      <p:sp>
        <p:nvSpPr>
          <p:cNvPr id="10" name="TextBox 9"/>
          <p:cNvSpPr txBox="1"/>
          <p:nvPr/>
        </p:nvSpPr>
        <p:spPr>
          <a:xfrm>
            <a:off x="0" y="5690865"/>
            <a:ext cx="9144000" cy="523220"/>
          </a:xfrm>
          <a:prstGeom prst="rect">
            <a:avLst/>
          </a:prstGeom>
          <a:noFill/>
        </p:spPr>
        <p:txBody>
          <a:bodyPr wrap="square" rtlCol="0">
            <a:spAutoFit/>
          </a:bodyPr>
          <a:lstStyle/>
          <a:p>
            <a:pPr algn="ctr"/>
            <a:r>
              <a:rPr lang="en-GB" sz="1400" dirty="0" smtClean="0"/>
              <a:t>In the event of poor weather, or uncertain conditions, a Risk Assessment will be remade at 8.00am on the morning of the run. In the event of a cancellation, schools will be notified by phone to their school office after this 8.00am inspection.</a:t>
            </a:r>
            <a:endParaRPr lang="en-GB" sz="1400" dirty="0"/>
          </a:p>
        </p:txBody>
      </p:sp>
      <p:sp>
        <p:nvSpPr>
          <p:cNvPr id="1027" name="Rectangle 3"/>
          <p:cNvSpPr>
            <a:spLocks noChangeArrowheads="1"/>
          </p:cNvSpPr>
          <p:nvPr/>
        </p:nvSpPr>
        <p:spPr bwMode="auto">
          <a:xfrm>
            <a:off x="0" y="2276872"/>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1400" b="0" i="1" u="none" strike="noStrike" cap="none" normalizeH="0" baseline="0" dirty="0" smtClean="0">
                <a:ln>
                  <a:noFill/>
                </a:ln>
                <a:solidFill>
                  <a:srgbClr val="222222"/>
                </a:solidFill>
                <a:effectLst/>
                <a:latin typeface="Arial" pitchFamily="34" charset="0"/>
                <a:cs typeface="Arial" pitchFamily="34" charset="0"/>
              </a:rPr>
              <a:t>The aim of the day is for all our feeder schools to come together to celebrate sport on the opening day of National School Sports Week </a:t>
            </a:r>
            <a:r>
              <a:rPr lang="en-US" sz="1400" i="1" dirty="0" smtClean="0">
                <a:solidFill>
                  <a:srgbClr val="1155CC"/>
                </a:solidFill>
                <a:latin typeface="Arial" pitchFamily="34" charset="0"/>
                <a:cs typeface="Arial" pitchFamily="34" charset="0"/>
              </a:rPr>
              <a:t>http</a:t>
            </a:r>
            <a:r>
              <a:rPr lang="en-US" sz="1400" i="1" dirty="0">
                <a:solidFill>
                  <a:srgbClr val="1155CC"/>
                </a:solidFill>
                <a:latin typeface="Arial" pitchFamily="34" charset="0"/>
                <a:cs typeface="Arial" pitchFamily="34" charset="0"/>
              </a:rPr>
              <a:t>://www.youthsporttrust.org/events-awards/events/national-school-sport-week.aspx</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2160" y="2956275"/>
            <a:ext cx="3059832" cy="2677656"/>
          </a:xfrm>
          <a:prstGeom prst="rect">
            <a:avLst/>
          </a:prstGeom>
          <a:noFill/>
        </p:spPr>
        <p:txBody>
          <a:bodyPr wrap="square" rtlCol="0">
            <a:spAutoFit/>
          </a:bodyPr>
          <a:lstStyle/>
          <a:p>
            <a:r>
              <a:rPr lang="en-GB" sz="2000" b="1" dirty="0" smtClean="0"/>
              <a:t>Equipment Check List</a:t>
            </a:r>
          </a:p>
          <a:p>
            <a:pPr>
              <a:buFont typeface="Wingdings" pitchFamily="2" charset="2"/>
              <a:buChar char="ü"/>
            </a:pPr>
            <a:r>
              <a:rPr lang="en-GB" sz="1600" dirty="0" smtClean="0"/>
              <a:t>Appropriate Footwear</a:t>
            </a:r>
          </a:p>
          <a:p>
            <a:pPr>
              <a:buFont typeface="Wingdings" pitchFamily="2" charset="2"/>
              <a:buChar char="ü"/>
            </a:pPr>
            <a:r>
              <a:rPr lang="en-GB" sz="1600" dirty="0" smtClean="0"/>
              <a:t>Sports Clothing/PE Kit</a:t>
            </a:r>
          </a:p>
          <a:p>
            <a:pPr>
              <a:buFont typeface="Wingdings" pitchFamily="2" charset="2"/>
              <a:buChar char="ü"/>
            </a:pPr>
            <a:r>
              <a:rPr lang="en-GB" sz="1600" dirty="0" smtClean="0"/>
              <a:t>Sun cream / Hat</a:t>
            </a:r>
          </a:p>
          <a:p>
            <a:pPr>
              <a:buFont typeface="Wingdings" pitchFamily="2" charset="2"/>
              <a:buChar char="ü"/>
            </a:pPr>
            <a:r>
              <a:rPr lang="en-GB" sz="1600" dirty="0" smtClean="0"/>
              <a:t>Drink (no drinks provided)</a:t>
            </a:r>
          </a:p>
          <a:p>
            <a:pPr>
              <a:buFont typeface="Wingdings" pitchFamily="2" charset="2"/>
              <a:buChar char="ü"/>
            </a:pPr>
            <a:r>
              <a:rPr lang="en-GB" sz="1600" dirty="0" smtClean="0"/>
              <a:t>Warm Clothes for before/after</a:t>
            </a:r>
          </a:p>
          <a:p>
            <a:pPr>
              <a:buFont typeface="Wingdings" pitchFamily="2" charset="2"/>
              <a:buChar char="ü"/>
            </a:pPr>
            <a:r>
              <a:rPr lang="en-GB" sz="1600" dirty="0" smtClean="0"/>
              <a:t>Waterproofs</a:t>
            </a:r>
          </a:p>
          <a:p>
            <a:pPr>
              <a:buFont typeface="Wingdings" pitchFamily="2" charset="2"/>
              <a:buChar char="ü"/>
            </a:pPr>
            <a:r>
              <a:rPr lang="en-GB" sz="1600" dirty="0" smtClean="0"/>
              <a:t>Medication if needed</a:t>
            </a:r>
          </a:p>
          <a:p>
            <a:endParaRPr lang="en-GB" dirty="0" smtClean="0"/>
          </a:p>
          <a:p>
            <a:endParaRPr lang="en-GB" dirty="0"/>
          </a:p>
        </p:txBody>
      </p:sp>
      <p:sp>
        <p:nvSpPr>
          <p:cNvPr id="25" name="Rectangle 24"/>
          <p:cNvSpPr/>
          <p:nvPr/>
        </p:nvSpPr>
        <p:spPr>
          <a:xfrm>
            <a:off x="6100301" y="2956275"/>
            <a:ext cx="2847040" cy="584775"/>
          </a:xfrm>
          <a:prstGeom prst="rect">
            <a:avLst/>
          </a:prstGeom>
        </p:spPr>
        <p:txBody>
          <a:bodyPr wrap="square">
            <a:spAutoFit/>
          </a:bodyPr>
          <a:lstStyle/>
          <a:p>
            <a:pPr algn="ctr"/>
            <a:r>
              <a:rPr lang="en-GB" sz="1600" b="1" dirty="0" smtClean="0"/>
              <a:t>Grass Area behind Sports hall – Assembly Point</a:t>
            </a:r>
          </a:p>
        </p:txBody>
      </p:sp>
      <p:sp>
        <p:nvSpPr>
          <p:cNvPr id="26" name="TextBox 25"/>
          <p:cNvSpPr txBox="1"/>
          <p:nvPr/>
        </p:nvSpPr>
        <p:spPr>
          <a:xfrm>
            <a:off x="0" y="5229200"/>
            <a:ext cx="9075820" cy="461665"/>
          </a:xfrm>
          <a:prstGeom prst="rect">
            <a:avLst/>
          </a:prstGeom>
          <a:noFill/>
        </p:spPr>
        <p:txBody>
          <a:bodyPr wrap="square" rtlCol="0">
            <a:spAutoFit/>
          </a:bodyPr>
          <a:lstStyle/>
          <a:p>
            <a:pPr algn="ctr"/>
            <a:r>
              <a:rPr lang="en-GB" sz="1200" dirty="0" smtClean="0"/>
              <a:t>Staff and parental helpers are more than welcome to take part in the run. We look forward to seeing you all on Monday and enjoying the start of National School Sports Week</a:t>
            </a:r>
            <a:endParaRPr lang="en-GB" sz="1200" dirty="0"/>
          </a:p>
        </p:txBody>
      </p:sp>
      <p:pic>
        <p:nvPicPr>
          <p:cNvPr id="1028" name="Picture 4" descr="http://www.youthsporttrust.org/media/11934496/nssw-yst-lockup-2015-rgb_199x8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 y="-16988"/>
            <a:ext cx="1562165" cy="66725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http://www.youthsporttrust.org/media/11934496/nssw-yst-lockup-2015-rgb_199x8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7688" y="0"/>
            <a:ext cx="1562165" cy="6672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tsc.uk.net/images/TSC100W.jpg"/>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6588224" y="3620159"/>
            <a:ext cx="1761347" cy="13210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84113" y="3695888"/>
            <a:ext cx="2647149" cy="1169551"/>
          </a:xfrm>
          <a:prstGeom prst="rect">
            <a:avLst/>
          </a:prstGeom>
          <a:noFill/>
        </p:spPr>
        <p:txBody>
          <a:bodyPr wrap="square" rtlCol="0">
            <a:spAutoFit/>
          </a:bodyPr>
          <a:lstStyle/>
          <a:p>
            <a:pPr algn="ctr"/>
            <a:r>
              <a:rPr lang="en-GB" sz="1400" dirty="0" smtClean="0"/>
              <a:t>Due to building work at school, please access the field via the sports hall. We will assemble behind the sports hall on the grass verge to warm up</a:t>
            </a:r>
            <a:endParaRPr lang="en-GB" sz="1400" dirty="0"/>
          </a:p>
        </p:txBody>
      </p:sp>
      <p:pic>
        <p:nvPicPr>
          <p:cNvPr id="1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90213" y="2956275"/>
            <a:ext cx="2696344" cy="2042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descr="Untitled.png"/>
          <p:cNvPicPr>
            <a:picLocks noChangeAspect="1"/>
          </p:cNvPicPr>
          <p:nvPr/>
        </p:nvPicPr>
        <p:blipFill>
          <a:blip r:embed="rId2" cstate="print"/>
          <a:stretch>
            <a:fillRect/>
          </a:stretch>
        </p:blipFill>
        <p:spPr>
          <a:xfrm>
            <a:off x="3854" y="-1"/>
            <a:ext cx="9144000" cy="685800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7915732" y="116632"/>
            <a:ext cx="1097402" cy="1944216"/>
          </a:xfrm>
          <a:prstGeom prst="rect">
            <a:avLst/>
          </a:prstGeom>
          <a:noFill/>
          <a:ln w="9525">
            <a:noFill/>
            <a:miter lim="800000"/>
            <a:headEnd/>
            <a:tailEnd/>
          </a:ln>
        </p:spPr>
      </p:pic>
      <p:cxnSp>
        <p:nvCxnSpPr>
          <p:cNvPr id="13" name="Straight Arrow Connector 12"/>
          <p:cNvCxnSpPr/>
          <p:nvPr/>
        </p:nvCxnSpPr>
        <p:spPr>
          <a:xfrm flipV="1">
            <a:off x="4276618" y="1700808"/>
            <a:ext cx="1008112" cy="3600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364088" y="1743742"/>
            <a:ext cx="144016" cy="6051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084168" y="2420888"/>
            <a:ext cx="1152128" cy="3600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80112" y="2420888"/>
            <a:ext cx="432048" cy="3600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498777" y="4221088"/>
            <a:ext cx="497159" cy="18002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7236296" y="2348880"/>
            <a:ext cx="504056" cy="720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812360" y="2276872"/>
            <a:ext cx="288032" cy="86409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076056" y="3140968"/>
            <a:ext cx="2880320" cy="165618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004048" y="4725144"/>
            <a:ext cx="72008"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3723581" y="5157192"/>
            <a:ext cx="1280467" cy="51095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3423320" y="4797152"/>
            <a:ext cx="328323" cy="7202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3563888" y="2636912"/>
            <a:ext cx="504056" cy="158417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20432428">
            <a:off x="3974020" y="1367190"/>
            <a:ext cx="1420016" cy="523220"/>
          </a:xfrm>
          <a:prstGeom prst="rect">
            <a:avLst/>
          </a:prstGeom>
          <a:noFill/>
        </p:spPr>
        <p:txBody>
          <a:bodyPr wrap="square" rtlCol="0">
            <a:spAutoFit/>
          </a:bodyPr>
          <a:lstStyle/>
          <a:p>
            <a:pPr algn="ctr"/>
            <a:r>
              <a:rPr lang="en-GB" sz="1400" b="1" dirty="0" smtClean="0"/>
              <a:t>GRASS AREA</a:t>
            </a:r>
          </a:p>
          <a:p>
            <a:pPr algn="ctr"/>
            <a:r>
              <a:rPr lang="en-GB" sz="1400" b="1" dirty="0" smtClean="0"/>
              <a:t>Assembly point</a:t>
            </a:r>
            <a:endParaRPr lang="en-GB" dirty="0" smtClean="0"/>
          </a:p>
        </p:txBody>
      </p:sp>
      <p:cxnSp>
        <p:nvCxnSpPr>
          <p:cNvPr id="35" name="Straight Arrow Connector 34"/>
          <p:cNvCxnSpPr/>
          <p:nvPr/>
        </p:nvCxnSpPr>
        <p:spPr>
          <a:xfrm flipV="1">
            <a:off x="3563888" y="2276872"/>
            <a:ext cx="504056" cy="21602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20535177">
            <a:off x="3826788" y="2371224"/>
            <a:ext cx="1664635" cy="369332"/>
          </a:xfrm>
          <a:prstGeom prst="rect">
            <a:avLst/>
          </a:prstGeom>
          <a:noFill/>
        </p:spPr>
        <p:txBody>
          <a:bodyPr wrap="square" rtlCol="0">
            <a:spAutoFit/>
          </a:bodyPr>
          <a:lstStyle/>
          <a:p>
            <a:pPr algn="ctr"/>
            <a:r>
              <a:rPr lang="en-GB" b="1" dirty="0" smtClean="0"/>
              <a:t>START LINE</a:t>
            </a:r>
          </a:p>
        </p:txBody>
      </p:sp>
      <p:cxnSp>
        <p:nvCxnSpPr>
          <p:cNvPr id="46" name="Straight Arrow Connector 45"/>
          <p:cNvCxnSpPr/>
          <p:nvPr/>
        </p:nvCxnSpPr>
        <p:spPr>
          <a:xfrm flipH="1" flipV="1">
            <a:off x="4232686" y="2136304"/>
            <a:ext cx="87865" cy="35659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20535177">
            <a:off x="4114820" y="2686584"/>
            <a:ext cx="1664635" cy="369332"/>
          </a:xfrm>
          <a:prstGeom prst="rect">
            <a:avLst/>
          </a:prstGeom>
          <a:noFill/>
        </p:spPr>
        <p:txBody>
          <a:bodyPr wrap="square" rtlCol="0">
            <a:spAutoFit/>
          </a:bodyPr>
          <a:lstStyle/>
          <a:p>
            <a:pPr algn="ctr"/>
            <a:r>
              <a:rPr lang="en-GB" b="1" dirty="0" smtClean="0"/>
              <a:t>FINISH LINE </a:t>
            </a:r>
          </a:p>
        </p:txBody>
      </p:sp>
      <p:cxnSp>
        <p:nvCxnSpPr>
          <p:cNvPr id="51" name="Straight Arrow Connector 50"/>
          <p:cNvCxnSpPr/>
          <p:nvPr/>
        </p:nvCxnSpPr>
        <p:spPr>
          <a:xfrm flipH="1" flipV="1">
            <a:off x="3711352" y="2931841"/>
            <a:ext cx="360040" cy="1440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20535177">
            <a:off x="2523902" y="1149973"/>
            <a:ext cx="1664635" cy="523220"/>
          </a:xfrm>
          <a:prstGeom prst="rect">
            <a:avLst/>
          </a:prstGeom>
          <a:noFill/>
        </p:spPr>
        <p:txBody>
          <a:bodyPr wrap="square" rtlCol="0">
            <a:spAutoFit/>
          </a:bodyPr>
          <a:lstStyle/>
          <a:p>
            <a:pPr algn="ctr"/>
            <a:r>
              <a:rPr lang="en-GB" sz="1400" b="1" dirty="0" smtClean="0"/>
              <a:t>EMERGENCY TOILETS</a:t>
            </a:r>
            <a:r>
              <a:rPr lang="en-GB" sz="900" b="1" dirty="0" smtClean="0"/>
              <a:t> (ON ROUTE)</a:t>
            </a:r>
            <a:endParaRPr lang="en-GB" sz="1400" b="1" dirty="0" smtClean="0"/>
          </a:p>
        </p:txBody>
      </p:sp>
      <p:pic>
        <p:nvPicPr>
          <p:cNvPr id="58"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3995936" y="2060848"/>
            <a:ext cx="150913" cy="150913"/>
          </a:xfrm>
          <a:prstGeom prst="rect">
            <a:avLst/>
          </a:prstGeom>
          <a:noFill/>
          <a:ln w="15875">
            <a:solidFill>
              <a:schemeClr val="tx1"/>
            </a:solidFill>
          </a:ln>
        </p:spPr>
      </p:pic>
      <p:pic>
        <p:nvPicPr>
          <p:cNvPr id="63"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5652120" y="2204864"/>
            <a:ext cx="150913" cy="150913"/>
          </a:xfrm>
          <a:prstGeom prst="rect">
            <a:avLst/>
          </a:prstGeom>
          <a:noFill/>
          <a:ln w="15875">
            <a:solidFill>
              <a:schemeClr val="tx1"/>
            </a:solidFill>
          </a:ln>
        </p:spPr>
      </p:pic>
      <p:pic>
        <p:nvPicPr>
          <p:cNvPr id="64"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6012160" y="2564904"/>
            <a:ext cx="150913" cy="150913"/>
          </a:xfrm>
          <a:prstGeom prst="rect">
            <a:avLst/>
          </a:prstGeom>
          <a:noFill/>
          <a:ln w="15875">
            <a:solidFill>
              <a:schemeClr val="tx1"/>
            </a:solidFill>
          </a:ln>
        </p:spPr>
      </p:pic>
      <p:pic>
        <p:nvPicPr>
          <p:cNvPr id="65"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7668344" y="2420888"/>
            <a:ext cx="150913" cy="150913"/>
          </a:xfrm>
          <a:prstGeom prst="rect">
            <a:avLst/>
          </a:prstGeom>
          <a:noFill/>
          <a:ln w="15875">
            <a:solidFill>
              <a:schemeClr val="tx1"/>
            </a:solidFill>
          </a:ln>
        </p:spPr>
      </p:pic>
      <p:pic>
        <p:nvPicPr>
          <p:cNvPr id="67"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7020272" y="3356992"/>
            <a:ext cx="150913" cy="150913"/>
          </a:xfrm>
          <a:prstGeom prst="rect">
            <a:avLst/>
          </a:prstGeom>
          <a:noFill/>
          <a:ln w="15875">
            <a:solidFill>
              <a:schemeClr val="tx1"/>
            </a:solidFill>
          </a:ln>
        </p:spPr>
      </p:pic>
      <p:pic>
        <p:nvPicPr>
          <p:cNvPr id="69"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5004048" y="4509120"/>
            <a:ext cx="150913" cy="150913"/>
          </a:xfrm>
          <a:prstGeom prst="rect">
            <a:avLst/>
          </a:prstGeom>
          <a:noFill/>
          <a:ln w="15875">
            <a:solidFill>
              <a:schemeClr val="tx1"/>
            </a:solidFill>
          </a:ln>
        </p:spPr>
      </p:pic>
      <p:pic>
        <p:nvPicPr>
          <p:cNvPr id="71"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4496542" y="5441989"/>
            <a:ext cx="150913" cy="150913"/>
          </a:xfrm>
          <a:prstGeom prst="rect">
            <a:avLst/>
          </a:prstGeom>
          <a:noFill/>
          <a:ln w="15875">
            <a:solidFill>
              <a:schemeClr val="tx1"/>
            </a:solidFill>
          </a:ln>
        </p:spPr>
      </p:pic>
      <p:pic>
        <p:nvPicPr>
          <p:cNvPr id="75"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3995936" y="4293096"/>
            <a:ext cx="150913" cy="150913"/>
          </a:xfrm>
          <a:prstGeom prst="rect">
            <a:avLst/>
          </a:prstGeom>
          <a:noFill/>
          <a:ln w="15875">
            <a:solidFill>
              <a:schemeClr val="tx1"/>
            </a:solidFill>
          </a:ln>
        </p:spPr>
      </p:pic>
      <p:pic>
        <p:nvPicPr>
          <p:cNvPr id="77"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251520" y="1196752"/>
            <a:ext cx="150913" cy="150913"/>
          </a:xfrm>
          <a:prstGeom prst="rect">
            <a:avLst/>
          </a:prstGeom>
          <a:noFill/>
          <a:ln w="15875">
            <a:solidFill>
              <a:schemeClr val="tx1"/>
            </a:solidFill>
          </a:ln>
        </p:spPr>
      </p:pic>
      <p:sp>
        <p:nvSpPr>
          <p:cNvPr id="78" name="TextBox 77"/>
          <p:cNvSpPr txBox="1"/>
          <p:nvPr/>
        </p:nvSpPr>
        <p:spPr>
          <a:xfrm>
            <a:off x="467544" y="1124744"/>
            <a:ext cx="1664635" cy="738664"/>
          </a:xfrm>
          <a:prstGeom prst="rect">
            <a:avLst/>
          </a:prstGeom>
          <a:noFill/>
        </p:spPr>
        <p:txBody>
          <a:bodyPr wrap="square" rtlCol="0">
            <a:spAutoFit/>
          </a:bodyPr>
          <a:lstStyle/>
          <a:p>
            <a:r>
              <a:rPr lang="en-GB" sz="1400" b="1" dirty="0" smtClean="0"/>
              <a:t>= MARSHALL POINT</a:t>
            </a:r>
          </a:p>
          <a:p>
            <a:r>
              <a:rPr lang="en-GB" sz="1400" b="1" dirty="0" smtClean="0"/>
              <a:t>= FIRST AID</a:t>
            </a:r>
          </a:p>
          <a:p>
            <a:r>
              <a:rPr lang="en-GB" sz="1400" b="1" dirty="0" smtClean="0"/>
              <a:t>= TOILETS</a:t>
            </a:r>
          </a:p>
        </p:txBody>
      </p:sp>
      <p:pic>
        <p:nvPicPr>
          <p:cNvPr id="5" name="Picture 2" descr="http://www.mansfield.gov.uk/media/image/l/c/Toilets_image.jpg"/>
          <p:cNvPicPr>
            <a:picLocks noChangeAspect="1" noChangeArrowheads="1"/>
          </p:cNvPicPr>
          <p:nvPr/>
        </p:nvPicPr>
        <p:blipFill>
          <a:blip r:embed="rId5" cstate="print"/>
          <a:srcRect l="7560" t="11642" r="6761" b="35439"/>
          <a:stretch>
            <a:fillRect/>
          </a:stretch>
        </p:blipFill>
        <p:spPr bwMode="auto">
          <a:xfrm rot="20227764">
            <a:off x="3159882" y="1903899"/>
            <a:ext cx="347400" cy="214571"/>
          </a:xfrm>
          <a:prstGeom prst="rect">
            <a:avLst/>
          </a:prstGeom>
          <a:noFill/>
        </p:spPr>
      </p:pic>
      <p:pic>
        <p:nvPicPr>
          <p:cNvPr id="2054" name="Picture 6" descr="http://www.rockandice.co.uk/art/FA.png"/>
          <p:cNvPicPr>
            <a:picLocks noChangeAspect="1" noChangeArrowheads="1"/>
          </p:cNvPicPr>
          <p:nvPr/>
        </p:nvPicPr>
        <p:blipFill>
          <a:blip r:embed="rId6" cstate="print"/>
          <a:srcRect/>
          <a:stretch>
            <a:fillRect/>
          </a:stretch>
        </p:blipFill>
        <p:spPr bwMode="auto">
          <a:xfrm>
            <a:off x="3563888" y="1844824"/>
            <a:ext cx="159693" cy="159693"/>
          </a:xfrm>
          <a:prstGeom prst="rect">
            <a:avLst/>
          </a:prstGeom>
          <a:noFill/>
        </p:spPr>
      </p:pic>
      <p:pic>
        <p:nvPicPr>
          <p:cNvPr id="52" name="Picture 6" descr="http://www.rockandice.co.uk/art/FA.png"/>
          <p:cNvPicPr>
            <a:picLocks noChangeAspect="1" noChangeArrowheads="1"/>
          </p:cNvPicPr>
          <p:nvPr/>
        </p:nvPicPr>
        <p:blipFill>
          <a:blip r:embed="rId6" cstate="print"/>
          <a:srcRect/>
          <a:stretch>
            <a:fillRect/>
          </a:stretch>
        </p:blipFill>
        <p:spPr bwMode="auto">
          <a:xfrm>
            <a:off x="251520" y="1412776"/>
            <a:ext cx="159693" cy="159693"/>
          </a:xfrm>
          <a:prstGeom prst="rect">
            <a:avLst/>
          </a:prstGeom>
          <a:noFill/>
        </p:spPr>
      </p:pic>
      <p:pic>
        <p:nvPicPr>
          <p:cNvPr id="53" name="Picture 2" descr="http://www.mansfield.gov.uk/media/image/l/c/Toilets_image.jpg"/>
          <p:cNvPicPr>
            <a:picLocks noChangeAspect="1" noChangeArrowheads="1"/>
          </p:cNvPicPr>
          <p:nvPr/>
        </p:nvPicPr>
        <p:blipFill>
          <a:blip r:embed="rId5" cstate="print"/>
          <a:srcRect l="7560" t="11642" r="6761" b="35439"/>
          <a:stretch>
            <a:fillRect/>
          </a:stretch>
        </p:blipFill>
        <p:spPr bwMode="auto">
          <a:xfrm rot="21446282">
            <a:off x="184134" y="1636457"/>
            <a:ext cx="347400" cy="214571"/>
          </a:xfrm>
          <a:prstGeom prst="rect">
            <a:avLst/>
          </a:prstGeom>
          <a:noFill/>
        </p:spPr>
      </p:pic>
      <p:pic>
        <p:nvPicPr>
          <p:cNvPr id="47"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6869359" y="2555890"/>
            <a:ext cx="150913" cy="150913"/>
          </a:xfrm>
          <a:prstGeom prst="rect">
            <a:avLst/>
          </a:prstGeom>
          <a:noFill/>
          <a:ln w="15875">
            <a:solidFill>
              <a:schemeClr val="tx1"/>
            </a:solidFill>
          </a:ln>
        </p:spPr>
      </p:pic>
      <p:pic>
        <p:nvPicPr>
          <p:cNvPr id="48"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4705217" y="1929060"/>
            <a:ext cx="150913" cy="150913"/>
          </a:xfrm>
          <a:prstGeom prst="rect">
            <a:avLst/>
          </a:prstGeom>
          <a:solidFill>
            <a:schemeClr val="tx2">
              <a:lumMod val="60000"/>
              <a:lumOff val="40000"/>
            </a:schemeClr>
          </a:solidFill>
          <a:ln w="15875">
            <a:solidFill>
              <a:schemeClr val="tx1"/>
            </a:solidFill>
          </a:ln>
        </p:spPr>
      </p:pic>
      <p:pic>
        <p:nvPicPr>
          <p:cNvPr id="50"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3917031" y="3353543"/>
            <a:ext cx="150913" cy="150913"/>
          </a:xfrm>
          <a:prstGeom prst="rect">
            <a:avLst/>
          </a:prstGeom>
          <a:noFill/>
          <a:ln w="15875">
            <a:solidFill>
              <a:schemeClr val="tx1"/>
            </a:solidFill>
          </a:ln>
        </p:spPr>
      </p:pic>
      <p:pic>
        <p:nvPicPr>
          <p:cNvPr id="54"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3648124" y="5006976"/>
            <a:ext cx="150913" cy="150913"/>
          </a:xfrm>
          <a:prstGeom prst="rect">
            <a:avLst/>
          </a:prstGeom>
          <a:noFill/>
          <a:ln w="15875">
            <a:solidFill>
              <a:schemeClr val="tx1"/>
            </a:solidFill>
          </a:ln>
        </p:spPr>
      </p:pic>
      <p:pic>
        <p:nvPicPr>
          <p:cNvPr id="56" name="Picture 2" descr="http://2.bp.blogspot.com/-ZrwtDWdsHYc/TZt6aZ2PXhI/AAAAAAAAAAg/sFTx5RRR6i0/s1600/bright%252520orange.jpg"/>
          <p:cNvPicPr>
            <a:picLocks noChangeAspect="1" noChangeArrowheads="1"/>
          </p:cNvPicPr>
          <p:nvPr/>
        </p:nvPicPr>
        <p:blipFill>
          <a:blip r:embed="rId4" cstate="print"/>
          <a:srcRect/>
          <a:stretch>
            <a:fillRect/>
          </a:stretch>
        </p:blipFill>
        <p:spPr bwMode="auto">
          <a:xfrm>
            <a:off x="3650724" y="2490037"/>
            <a:ext cx="150913" cy="150913"/>
          </a:xfrm>
          <a:prstGeom prst="rect">
            <a:avLst/>
          </a:prstGeom>
          <a:noFill/>
          <a:ln w="15875">
            <a:solidFill>
              <a:schemeClr val="tx1"/>
            </a:solidFill>
          </a:ln>
        </p:spPr>
      </p:pic>
      <p:sp>
        <p:nvSpPr>
          <p:cNvPr id="6" name="Rectangle 5"/>
          <p:cNvSpPr/>
          <p:nvPr/>
        </p:nvSpPr>
        <p:spPr>
          <a:xfrm>
            <a:off x="5341640" y="1524235"/>
            <a:ext cx="166464" cy="2091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MC</a:t>
            </a:r>
            <a:endParaRPr lang="en-GB" sz="800" dirty="0">
              <a:solidFill>
                <a:schemeClr val="tx1"/>
              </a:solidFill>
            </a:endParaRPr>
          </a:p>
        </p:txBody>
      </p:sp>
      <p:sp>
        <p:nvSpPr>
          <p:cNvPr id="57" name="Rectangle 56"/>
          <p:cNvSpPr/>
          <p:nvPr/>
        </p:nvSpPr>
        <p:spPr>
          <a:xfrm>
            <a:off x="5644344" y="2175757"/>
            <a:ext cx="166464" cy="20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EA</a:t>
            </a:r>
            <a:endParaRPr lang="en-GB" sz="800" dirty="0">
              <a:solidFill>
                <a:schemeClr val="tx1"/>
              </a:solidFill>
            </a:endParaRPr>
          </a:p>
        </p:txBody>
      </p:sp>
      <p:sp>
        <p:nvSpPr>
          <p:cNvPr id="59" name="Rectangle 58"/>
          <p:cNvSpPr/>
          <p:nvPr/>
        </p:nvSpPr>
        <p:spPr>
          <a:xfrm>
            <a:off x="4705217" y="1887245"/>
            <a:ext cx="166464" cy="20912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LR</a:t>
            </a:r>
            <a:endParaRPr lang="en-GB" sz="800" dirty="0">
              <a:solidFill>
                <a:schemeClr val="tx1"/>
              </a:solidFill>
            </a:endParaRPr>
          </a:p>
        </p:txBody>
      </p:sp>
      <p:sp>
        <p:nvSpPr>
          <p:cNvPr id="61" name="Rectangle 60"/>
          <p:cNvSpPr/>
          <p:nvPr/>
        </p:nvSpPr>
        <p:spPr>
          <a:xfrm>
            <a:off x="6012160" y="2555890"/>
            <a:ext cx="166464" cy="2091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HO</a:t>
            </a:r>
            <a:endParaRPr lang="en-GB" sz="800" dirty="0">
              <a:solidFill>
                <a:schemeClr val="tx1"/>
              </a:solidFill>
            </a:endParaRPr>
          </a:p>
        </p:txBody>
      </p:sp>
      <p:sp>
        <p:nvSpPr>
          <p:cNvPr id="62" name="Rectangle 61"/>
          <p:cNvSpPr/>
          <p:nvPr/>
        </p:nvSpPr>
        <p:spPr>
          <a:xfrm>
            <a:off x="3972406" y="2011955"/>
            <a:ext cx="166464" cy="20912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MS</a:t>
            </a:r>
            <a:endParaRPr lang="en-GB" sz="800" dirty="0">
              <a:solidFill>
                <a:schemeClr val="tx1"/>
              </a:solidFill>
            </a:endParaRPr>
          </a:p>
        </p:txBody>
      </p:sp>
      <p:sp>
        <p:nvSpPr>
          <p:cNvPr id="73" name="Rectangle 72"/>
          <p:cNvSpPr/>
          <p:nvPr/>
        </p:nvSpPr>
        <p:spPr>
          <a:xfrm>
            <a:off x="6869359" y="2539976"/>
            <a:ext cx="166464" cy="20912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CK</a:t>
            </a:r>
            <a:endParaRPr lang="en-GB" sz="800" dirty="0">
              <a:solidFill>
                <a:schemeClr val="tx1"/>
              </a:solidFill>
            </a:endParaRPr>
          </a:p>
        </p:txBody>
      </p:sp>
      <p:sp>
        <p:nvSpPr>
          <p:cNvPr id="74" name="Rectangle 73"/>
          <p:cNvSpPr/>
          <p:nvPr/>
        </p:nvSpPr>
        <p:spPr>
          <a:xfrm>
            <a:off x="6063547" y="3864496"/>
            <a:ext cx="166464" cy="20912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CH</a:t>
            </a:r>
            <a:endParaRPr lang="en-GB" sz="800" dirty="0">
              <a:solidFill>
                <a:schemeClr val="tx1"/>
              </a:solidFill>
            </a:endParaRPr>
          </a:p>
        </p:txBody>
      </p:sp>
      <p:sp>
        <p:nvSpPr>
          <p:cNvPr id="79" name="Rectangle 78"/>
          <p:cNvSpPr/>
          <p:nvPr/>
        </p:nvSpPr>
        <p:spPr>
          <a:xfrm>
            <a:off x="3746240" y="5733256"/>
            <a:ext cx="166464" cy="20912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ST</a:t>
            </a:r>
            <a:endParaRPr lang="en-GB" sz="800" dirty="0">
              <a:solidFill>
                <a:schemeClr val="tx1"/>
              </a:solidFill>
            </a:endParaRPr>
          </a:p>
        </p:txBody>
      </p:sp>
      <p:sp>
        <p:nvSpPr>
          <p:cNvPr id="80" name="Rectangle 79"/>
          <p:cNvSpPr/>
          <p:nvPr/>
        </p:nvSpPr>
        <p:spPr>
          <a:xfrm>
            <a:off x="3912704" y="3324435"/>
            <a:ext cx="166464" cy="20912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AM</a:t>
            </a:r>
            <a:endParaRPr lang="en-GB" sz="800" dirty="0">
              <a:solidFill>
                <a:schemeClr val="tx1"/>
              </a:solidFill>
            </a:endParaRPr>
          </a:p>
        </p:txBody>
      </p:sp>
      <p:sp>
        <p:nvSpPr>
          <p:cNvPr id="81" name="Rectangle 80"/>
          <p:cNvSpPr/>
          <p:nvPr/>
        </p:nvSpPr>
        <p:spPr>
          <a:xfrm>
            <a:off x="7660568" y="2391781"/>
            <a:ext cx="166464" cy="20912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SN</a:t>
            </a:r>
            <a:endParaRPr lang="en-GB" sz="800" dirty="0">
              <a:solidFill>
                <a:schemeClr val="tx1"/>
              </a:solidFill>
            </a:endParaRPr>
          </a:p>
        </p:txBody>
      </p:sp>
      <p:sp>
        <p:nvSpPr>
          <p:cNvPr id="82" name="Rectangle 81"/>
          <p:cNvSpPr/>
          <p:nvPr/>
        </p:nvSpPr>
        <p:spPr>
          <a:xfrm>
            <a:off x="4999175" y="4451531"/>
            <a:ext cx="166464" cy="20912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EH</a:t>
            </a:r>
            <a:endParaRPr lang="en-GB" sz="800" dirty="0">
              <a:solidFill>
                <a:schemeClr val="tx1"/>
              </a:solidFill>
            </a:endParaRPr>
          </a:p>
        </p:txBody>
      </p:sp>
      <p:sp>
        <p:nvSpPr>
          <p:cNvPr id="83" name="Rectangle 82"/>
          <p:cNvSpPr/>
          <p:nvPr/>
        </p:nvSpPr>
        <p:spPr>
          <a:xfrm>
            <a:off x="3646441" y="4948762"/>
            <a:ext cx="166464" cy="20912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CJ</a:t>
            </a:r>
            <a:endParaRPr lang="en-GB" sz="800" dirty="0">
              <a:solidFill>
                <a:schemeClr val="tx1"/>
              </a:solidFill>
            </a:endParaRPr>
          </a:p>
        </p:txBody>
      </p:sp>
      <p:sp>
        <p:nvSpPr>
          <p:cNvPr id="84" name="Rectangle 83"/>
          <p:cNvSpPr/>
          <p:nvPr/>
        </p:nvSpPr>
        <p:spPr>
          <a:xfrm>
            <a:off x="3646441" y="2467237"/>
            <a:ext cx="166464" cy="20912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RH</a:t>
            </a:r>
            <a:endParaRPr lang="en-GB" sz="800" dirty="0">
              <a:solidFill>
                <a:schemeClr val="tx1"/>
              </a:solidFill>
            </a:endParaRPr>
          </a:p>
        </p:txBody>
      </p:sp>
      <p:sp>
        <p:nvSpPr>
          <p:cNvPr id="85" name="Rectangle 84"/>
          <p:cNvSpPr/>
          <p:nvPr/>
        </p:nvSpPr>
        <p:spPr>
          <a:xfrm>
            <a:off x="7812360" y="2899285"/>
            <a:ext cx="166464" cy="2091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BM</a:t>
            </a:r>
            <a:endParaRPr lang="en-GB" sz="800" dirty="0">
              <a:solidFill>
                <a:schemeClr val="tx1"/>
              </a:solidFill>
            </a:endParaRPr>
          </a:p>
        </p:txBody>
      </p:sp>
      <p:sp>
        <p:nvSpPr>
          <p:cNvPr id="86" name="Rectangle 85"/>
          <p:cNvSpPr/>
          <p:nvPr/>
        </p:nvSpPr>
        <p:spPr>
          <a:xfrm>
            <a:off x="5040052" y="5157889"/>
            <a:ext cx="166464" cy="2091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TR</a:t>
            </a:r>
            <a:endParaRPr lang="en-GB" sz="800" dirty="0">
              <a:solidFill>
                <a:schemeClr val="tx1"/>
              </a:solidFill>
            </a:endParaRPr>
          </a:p>
        </p:txBody>
      </p:sp>
      <p:sp>
        <p:nvSpPr>
          <p:cNvPr id="87" name="Rectangle 86"/>
          <p:cNvSpPr/>
          <p:nvPr/>
        </p:nvSpPr>
        <p:spPr>
          <a:xfrm>
            <a:off x="3397057" y="4480012"/>
            <a:ext cx="166464" cy="2091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HW</a:t>
            </a:r>
            <a:endParaRPr lang="en-GB" sz="800" dirty="0">
              <a:solidFill>
                <a:schemeClr val="tx1"/>
              </a:solidFill>
            </a:endParaRPr>
          </a:p>
        </p:txBody>
      </p:sp>
      <p:sp>
        <p:nvSpPr>
          <p:cNvPr id="88" name="Rectangle 87"/>
          <p:cNvSpPr/>
          <p:nvPr/>
        </p:nvSpPr>
        <p:spPr>
          <a:xfrm>
            <a:off x="3403404" y="2441668"/>
            <a:ext cx="166464" cy="2091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DP</a:t>
            </a:r>
            <a:endParaRPr lang="en-GB" sz="800" dirty="0">
              <a:solidFill>
                <a:schemeClr val="tx1"/>
              </a:solidFill>
            </a:endParaRPr>
          </a:p>
        </p:txBody>
      </p:sp>
      <p:sp>
        <p:nvSpPr>
          <p:cNvPr id="89" name="Rectangle 88"/>
          <p:cNvSpPr/>
          <p:nvPr/>
        </p:nvSpPr>
        <p:spPr>
          <a:xfrm>
            <a:off x="7010087" y="3334632"/>
            <a:ext cx="166464" cy="20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MC</a:t>
            </a:r>
            <a:endParaRPr lang="en-GB" sz="800" dirty="0">
              <a:solidFill>
                <a:schemeClr val="tx1"/>
              </a:solidFill>
            </a:endParaRPr>
          </a:p>
        </p:txBody>
      </p:sp>
      <p:sp>
        <p:nvSpPr>
          <p:cNvPr id="90" name="Rectangle 89"/>
          <p:cNvSpPr/>
          <p:nvPr/>
        </p:nvSpPr>
        <p:spPr>
          <a:xfrm>
            <a:off x="4488766" y="5403318"/>
            <a:ext cx="166464" cy="20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LH</a:t>
            </a:r>
            <a:endParaRPr lang="en-GB" sz="800" dirty="0">
              <a:solidFill>
                <a:schemeClr val="tx1"/>
              </a:solidFill>
            </a:endParaRPr>
          </a:p>
        </p:txBody>
      </p:sp>
      <p:sp>
        <p:nvSpPr>
          <p:cNvPr id="91" name="Rectangle 90"/>
          <p:cNvSpPr/>
          <p:nvPr/>
        </p:nvSpPr>
        <p:spPr>
          <a:xfrm>
            <a:off x="3980385" y="4263988"/>
            <a:ext cx="166464" cy="20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LA</a:t>
            </a:r>
            <a:endParaRPr lang="en-GB" sz="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251</Words>
  <Application>Microsoft Office PowerPoint</Application>
  <PresentationFormat>On-screen Show (4:3)</PresentationFormat>
  <Paragraphs>49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JOHN SPENCE FEEDER SCHOOL RUN Monday 26th June 2017</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Adam Pilkington</cp:lastModifiedBy>
  <cp:revision>20</cp:revision>
  <cp:lastPrinted>2016-04-25T14:42:36Z</cp:lastPrinted>
  <dcterms:created xsi:type="dcterms:W3CDTF">2011-06-22T19:41:24Z</dcterms:created>
  <dcterms:modified xsi:type="dcterms:W3CDTF">2017-06-15T11:19:11Z</dcterms:modified>
</cp:coreProperties>
</file>